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19"/>
  </p:notesMasterIdLst>
  <p:handoutMasterIdLst>
    <p:handoutMasterId r:id="rId20"/>
  </p:handoutMasterIdLst>
  <p:sldIdLst>
    <p:sldId id="256" r:id="rId2"/>
    <p:sldId id="289" r:id="rId3"/>
    <p:sldId id="298" r:id="rId4"/>
    <p:sldId id="294" r:id="rId5"/>
    <p:sldId id="290" r:id="rId6"/>
    <p:sldId id="267" r:id="rId7"/>
    <p:sldId id="304" r:id="rId8"/>
    <p:sldId id="291" r:id="rId9"/>
    <p:sldId id="293" r:id="rId10"/>
    <p:sldId id="296" r:id="rId11"/>
    <p:sldId id="295" r:id="rId12"/>
    <p:sldId id="299" r:id="rId13"/>
    <p:sldId id="303" r:id="rId14"/>
    <p:sldId id="300" r:id="rId15"/>
    <p:sldId id="301" r:id="rId16"/>
    <p:sldId id="302" r:id="rId17"/>
    <p:sldId id="297" r:id="rId18"/>
  </p:sldIdLst>
  <p:sldSz cx="12192000" cy="6858000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4754F"/>
    <a:srgbClr val="923D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4734"/>
    <p:restoredTop sz="94740"/>
  </p:normalViewPr>
  <p:slideViewPr>
    <p:cSldViewPr snapToGrid="0" snapToObjects="1">
      <p:cViewPr varScale="1">
        <p:scale>
          <a:sx n="129" d="100"/>
          <a:sy n="129" d="100"/>
        </p:scale>
        <p:origin x="224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32" d="100"/>
          <a:sy n="132" d="100"/>
        </p:scale>
        <p:origin x="1392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1B613A-EFF1-404F-BEE8-EFAE84A4E5E2}" type="datetimeFigureOut">
              <a:rPr lang="en-US" smtClean="0"/>
              <a:t>1/26/21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0263B3-2E28-5740-9C58-1576E2307D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7053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0847EA-AC25-3D4E-89E1-FD3F6A9702B6}" type="datetimeFigureOut">
              <a:rPr lang="en-US" smtClean="0"/>
              <a:t>1/26/21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EC4948-0B79-D842-B740-510D192983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2339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CE00E-B2E2-4D43-8A21-E17BBDC017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C4C7E7C-3478-264C-BF00-D75996D635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E1EB94-602A-4843-8753-4DB5143070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1/26/21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136E26-0E46-B848-BBFC-A0D2BFA17F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AD4217-442E-6C4A-8D0F-CADFE9EAC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3158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6C72F-B1B5-6442-B3EF-170DEDF83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182C6A-7EA1-C840-86BB-65DF578F4F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CD3C4B-E6D4-B140-8126-90FD013DE3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1/26/21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6FD8A5-25AB-2742-9333-F1864AA98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FFBFCA-F2F7-544E-BB46-A88727399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018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54E5286-71CD-184D-922F-2C587370C8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6C93D7-83D1-8740-A256-2B405524A0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CCB8DC-90E9-1D49-B70B-5103FBBD39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1/26/21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97D847-8768-9843-9B66-E6B3989BA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82CB94-E0A6-3E47-9F30-8DEB64C20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863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42375-E5EF-4D4E-AFD0-A94090E7D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66F610-FF9B-2A4B-8E35-314B0D78D9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61E808-F7D2-E84B-8CD4-83F18272EA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1/26/21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3AD9A1-B1EC-984E-A23E-0ECF6F6524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BFD94D-9604-2A43-AADF-14B0876B6E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414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589AC-2242-B445-BBEA-95D500596E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5D194C-D171-4B45-BA38-8D16CD1C34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A38244-2F9E-AB4A-B300-48846238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1/26/21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3A7B5A-1475-C94F-AD18-1726D2BA89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69DDF6-CCE5-3946-8A72-14D318AB4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8439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D2791-2196-8F4F-AD62-59B19A881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62F23A-0A28-6141-B0BF-D7B92C2138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6DF3E7-529D-1C40-B815-3C505F4D10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FEE966-F172-8C42-A9F6-013C2A368C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1/26/21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FDED73-DCFA-6648-B65F-CBEDB1D355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D072AD-ADC5-2943-B36C-F14AE6555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3586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E3FB4-66D6-9040-98CF-3DE68ABAAB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B9CBA2-D589-E342-B02C-AFD0528E35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70E95A-9A57-7F42-A0D4-A9C36B16D1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A72F40-C7A9-CC45-82FB-CCCE1FE08B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FDA6D2A-2E9D-714C-B9CB-D0F9D788FCD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B7F3C0C-4D75-9C49-9075-FA8B3D33CF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1/26/21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88C8FA-359A-5447-AA0E-98D16ECCC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D69C8CD-0DF6-4E4C-A412-31B03845F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1732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C48C8E-A743-0B4F-AB6E-AB828F121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FAB17F-6D86-B147-9346-A9B5242FC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1/26/21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8A6F49-DCD7-7B4B-8496-2547B2A81C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D1F89D-8541-BB4B-A145-D0DC66605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6890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68AA44-A589-744E-AB85-5B6ED8E7D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1/26/21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CA0E6D3-947A-FA4D-8626-2883D14EFE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F0953F-E6D0-2240-B174-03015D085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7613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FD677-FF02-3E4E-8E32-44D146E24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42170F-E10D-1348-86CE-8E869B806F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772D86-2794-394C-A208-2D3E234A3A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314D31-901A-D944-B06D-3D8106F2A2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1/26/21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FC6519-9D04-AC45-BB37-9DD413CC7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6ACFF3-3C93-FA41-80F3-4708944F9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8130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7D6A8-4C7A-ED44-A821-97E76FB587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FA0AABB-AB65-FB40-8DCA-227F017E16C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AC3EE9-FB8F-F642-BB10-A468CFF85E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0EC8A2-C616-8B40-8C9C-A154423583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1/26/21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229EC7-73FC-4D43-8916-C76404AC37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4430E4-67BB-3342-B2B8-DFBE758CF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4402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D530927-E202-4648-95ED-A701F648A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0E1E3E-B2FE-5A47-8C43-849DE84274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1822C1-C9FC-554F-B744-0FF8DD0A61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5295ED-3BAF-1140-8495-3D368771D6B1}" type="datetimeFigureOut">
              <a:rPr lang="en-US" smtClean="0"/>
              <a:t>1/26/21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4916E3-9D5B-B647-A5DA-A5B78525EF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872E83-B77B-9647-AE80-95985B60F4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F46825-E66D-B247-B71A-C48424207597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7843577" y="6327977"/>
            <a:ext cx="4075793" cy="421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7420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mlbook.explained.ai/bulldozer-testing.html#sec:trilogy" TargetMode="External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hyperlink" Target="https://mlbook.explained.ai/tools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www.jetbrains.com/pycharm/download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eb.stanford.edu/~hastie/Papers/ESLII.pdf" TargetMode="External"/><Relationship Id="rId2" Type="http://schemas.openxmlformats.org/officeDocument/2006/relationships/hyperlink" Target="https://mlbook.explained.ai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B4A5C5-CE37-5241-A9FF-85F98EF1E91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b="1"/>
              <a:t>An </a:t>
            </a:r>
            <a:r>
              <a:rPr lang="en-US" b="1" dirty="0"/>
              <a:t>Introduction to Machine Learning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F75859-F09F-414F-8571-4D3854CD3C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489316"/>
          </a:xfrm>
        </p:spPr>
        <p:txBody>
          <a:bodyPr>
            <a:noAutofit/>
          </a:bodyPr>
          <a:lstStyle/>
          <a:p>
            <a:pPr algn="l"/>
            <a:r>
              <a:rPr lang="en-US" dirty="0"/>
              <a:t>The implementation and interpretation of key models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9D37F11-0EC0-C645-ADE9-CE8BFDF0B2D4}"/>
              </a:ext>
            </a:extLst>
          </p:cNvPr>
          <p:cNvSpPr/>
          <p:nvPr/>
        </p:nvSpPr>
        <p:spPr>
          <a:xfrm>
            <a:off x="1524000" y="4183429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Terence Parr</a:t>
            </a:r>
          </a:p>
          <a:p>
            <a:r>
              <a:rPr lang="en-US" dirty="0"/>
              <a:t>MSDS program</a:t>
            </a:r>
            <a:br>
              <a:rPr lang="en-US" dirty="0"/>
            </a:br>
            <a:r>
              <a:rPr lang="en-US" b="1" dirty="0"/>
              <a:t>University of San Francisco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33661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BA9C3F-ECEF-E043-8366-E80E80DF9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engineering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46E099-F58C-BD47-B6DA-059F5B93E8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Synthesize new features from existing features</a:t>
            </a:r>
          </a:p>
          <a:p>
            <a:r>
              <a:rPr lang="en-US" dirty="0"/>
              <a:t>A few common synthesized features:</a:t>
            </a:r>
          </a:p>
          <a:p>
            <a:pPr lvl="1"/>
            <a:r>
              <a:rPr lang="en-US" dirty="0"/>
              <a:t>frequency encoding; e.g., getting info about records from ID feature</a:t>
            </a:r>
          </a:p>
          <a:p>
            <a:pPr lvl="1"/>
            <a:r>
              <a:rPr lang="en-US" dirty="0"/>
              <a:t>e.g., derive age from sale and manufacturing dates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r>
              <a:rPr lang="en-US" dirty="0"/>
              <a:t>Or, derive from external sources; e.g., </a:t>
            </a:r>
            <a:r>
              <a:rPr lang="en-US" dirty="0" err="1"/>
              <a:t>isholiday</a:t>
            </a:r>
            <a:r>
              <a:rPr lang="en-US" dirty="0"/>
              <a:t> from date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A7D3EA-67A6-FA47-B40B-FBC905CBE8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5313" y="3767289"/>
            <a:ext cx="6159500" cy="12319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F1485CB-AEB5-8C47-937B-9536A4C5A9F2}"/>
              </a:ext>
            </a:extLst>
          </p:cNvPr>
          <p:cNvSpPr/>
          <p:nvPr/>
        </p:nvSpPr>
        <p:spPr>
          <a:xfrm>
            <a:off x="4945078" y="5019850"/>
            <a:ext cx="23391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Synthesized</a:t>
            </a:r>
            <a:r>
              <a:rPr lang="en-US" dirty="0"/>
              <a:t> features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95502D7-E653-AE4A-830B-BFE52109045B}"/>
              </a:ext>
            </a:extLst>
          </p:cNvPr>
          <p:cNvCxnSpPr>
            <a:cxnSpLocks/>
          </p:cNvCxnSpPr>
          <p:nvPr/>
        </p:nvCxnSpPr>
        <p:spPr>
          <a:xfrm flipV="1">
            <a:off x="7235541" y="4864759"/>
            <a:ext cx="352032" cy="3494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6B7E850-345E-6446-A01F-2CE1A398D1DF}"/>
              </a:ext>
            </a:extLst>
          </p:cNvPr>
          <p:cNvCxnSpPr>
            <a:cxnSpLocks/>
          </p:cNvCxnSpPr>
          <p:nvPr/>
        </p:nvCxnSpPr>
        <p:spPr>
          <a:xfrm flipH="1" flipV="1">
            <a:off x="4571999" y="4824694"/>
            <a:ext cx="373079" cy="3693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75571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634330" cy="1325563"/>
          </a:xfrm>
        </p:spPr>
        <p:txBody>
          <a:bodyPr/>
          <a:lstStyle/>
          <a:p>
            <a:r>
              <a:rPr lang="en-US" dirty="0"/>
              <a:t>What training, </a:t>
            </a:r>
            <a:r>
              <a:rPr lang="en-US"/>
              <a:t>prediction look like in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In </a:t>
            </a:r>
            <a:r>
              <a:rPr lang="en-US" dirty="0" err="1"/>
              <a:t>scikit</a:t>
            </a:r>
            <a:r>
              <a:rPr lang="en-US" dirty="0"/>
              <a:t>-learn, swapping out model is trivial: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LinearRegression</a:t>
            </a:r>
            <a:r>
              <a:rPr lang="en-US" dirty="0"/>
              <a:t> and </a:t>
            </a:r>
            <a:r>
              <a:rPr lang="en-US" dirty="0" err="1"/>
              <a:t>RandomForest</a:t>
            </a:r>
            <a:r>
              <a:rPr lang="en-US" dirty="0"/>
              <a:t> are objects representing models and hyperparameters go in as </a:t>
            </a:r>
            <a:r>
              <a:rPr lang="en-US" dirty="0" err="1"/>
              <a:t>args</a:t>
            </a:r>
            <a:r>
              <a:rPr lang="en-US" dirty="0"/>
              <a:t> to constructor</a:t>
            </a:r>
          </a:p>
          <a:p>
            <a:r>
              <a:rPr lang="en-US" dirty="0"/>
              <a:t>We’re going to build our own versions as class projects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A51DEE-4B36-8844-9444-48364D4297AC}"/>
              </a:ext>
            </a:extLst>
          </p:cNvPr>
          <p:cNvSpPr txBox="1"/>
          <p:nvPr/>
        </p:nvSpPr>
        <p:spPr>
          <a:xfrm>
            <a:off x="633816" y="2545214"/>
            <a:ext cx="5307068" cy="83099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lm =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LinearRegression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()</a:t>
            </a:r>
          </a:p>
          <a:p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lm.fit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(X, y)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A51DEE-4B36-8844-9444-48364D4297AC}"/>
              </a:ext>
            </a:extLst>
          </p:cNvPr>
          <p:cNvSpPr txBox="1"/>
          <p:nvPr/>
        </p:nvSpPr>
        <p:spPr>
          <a:xfrm>
            <a:off x="633816" y="3671686"/>
            <a:ext cx="5307068" cy="83099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pt-BR" sz="2400" dirty="0" err="1">
                <a:latin typeface="Monaco" charset="0"/>
                <a:ea typeface="Monaco" charset="0"/>
                <a:cs typeface="Monaco" charset="0"/>
              </a:rPr>
              <a:t>x</a:t>
            </a:r>
            <a:r>
              <a:rPr lang="pt-BR" sz="2400" dirty="0">
                <a:latin typeface="Monaco" charset="0"/>
                <a:ea typeface="Monaco" charset="0"/>
                <a:cs typeface="Monaco" charset="0"/>
              </a:rPr>
              <a:t> = [[2, 1, 40.794, -74.00]]</a:t>
            </a:r>
          </a:p>
          <a:p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y_pred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=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lm.predict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(x)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EA51DEE-4B36-8844-9444-48364D4297AC}"/>
              </a:ext>
            </a:extLst>
          </p:cNvPr>
          <p:cNvSpPr txBox="1"/>
          <p:nvPr/>
        </p:nvSpPr>
        <p:spPr>
          <a:xfrm>
            <a:off x="6594426" y="2545213"/>
            <a:ext cx="5353734" cy="83099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rf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=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RandomForestRegressor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()</a:t>
            </a:r>
          </a:p>
          <a:p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rf.fit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(X, y)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A51DEE-4B36-8844-9444-48364D4297AC}"/>
              </a:ext>
            </a:extLst>
          </p:cNvPr>
          <p:cNvSpPr txBox="1"/>
          <p:nvPr/>
        </p:nvSpPr>
        <p:spPr>
          <a:xfrm>
            <a:off x="6594426" y="3671685"/>
            <a:ext cx="5353734" cy="83099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pt-BR" sz="2400" dirty="0" err="1">
                <a:latin typeface="Monaco" charset="0"/>
                <a:ea typeface="Monaco" charset="0"/>
                <a:cs typeface="Monaco" charset="0"/>
              </a:rPr>
              <a:t>x</a:t>
            </a:r>
            <a:r>
              <a:rPr lang="pt-BR" sz="2400" dirty="0">
                <a:latin typeface="Monaco" charset="0"/>
                <a:ea typeface="Monaco" charset="0"/>
                <a:cs typeface="Monaco" charset="0"/>
              </a:rPr>
              <a:t> = [[2, 1, 40.794, ...]]</a:t>
            </a:r>
          </a:p>
          <a:p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y_pred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=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rf.predict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(x)</a:t>
            </a:r>
          </a:p>
        </p:txBody>
      </p:sp>
    </p:spTree>
    <p:extLst>
      <p:ext uri="{BB962C8B-B14F-4D97-AF65-F5344CB8AC3E}">
        <p14:creationId xmlns:p14="http://schemas.microsoft.com/office/powerpoint/2010/main" val="16618270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B5EDB-BA36-4E49-AA64-AAAF487B3B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our model any good?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6450CC-806A-5D49-A9A8-45834CD753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0200"/>
            <a:ext cx="10757170" cy="457676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Define good? Good at what?</a:t>
            </a:r>
          </a:p>
          <a:p>
            <a:r>
              <a:rPr lang="en-US" dirty="0"/>
              <a:t>My answer: good if model makes </a:t>
            </a:r>
            <a:r>
              <a:rPr lang="en-US" b="1" dirty="0"/>
              <a:t>useful</a:t>
            </a:r>
            <a:r>
              <a:rPr lang="en-US" dirty="0"/>
              <a:t> predictions on unknown, </a:t>
            </a:r>
            <a:r>
              <a:rPr lang="en-US" b="1" dirty="0"/>
              <a:t>future</a:t>
            </a:r>
            <a:r>
              <a:rPr lang="en-US" dirty="0"/>
              <a:t> feature vectors (it </a:t>
            </a:r>
            <a:r>
              <a:rPr lang="en-US" i="1" dirty="0"/>
              <a:t>generalizes</a:t>
            </a:r>
            <a:r>
              <a:rPr lang="en-US" dirty="0"/>
              <a:t>)</a:t>
            </a:r>
          </a:p>
          <a:p>
            <a:r>
              <a:rPr lang="en-US" dirty="0"/>
              <a:t>Might not be super accurate, but if it’s better than a human can do, might still be useful</a:t>
            </a:r>
          </a:p>
          <a:p>
            <a:r>
              <a:rPr lang="en-US" dirty="0"/>
              <a:t>We measure how close predictions are to known true responses, but on data </a:t>
            </a:r>
            <a:r>
              <a:rPr lang="en-US" u="sng" dirty="0"/>
              <a:t>not used to train model </a:t>
            </a:r>
          </a:p>
          <a:p>
            <a:r>
              <a:rPr lang="en-US" dirty="0"/>
              <a:t>If inaccurate on training data, model is </a:t>
            </a:r>
            <a:r>
              <a:rPr lang="en-US" b="1" dirty="0"/>
              <a:t>biased</a:t>
            </a:r>
            <a:endParaRPr lang="en-US" dirty="0"/>
          </a:p>
          <a:p>
            <a:r>
              <a:rPr lang="en-US" dirty="0"/>
              <a:t>If inaccurate on test set, model doesn't generalize (high </a:t>
            </a:r>
            <a:r>
              <a:rPr lang="en-US" b="1" dirty="0"/>
              <a:t>variance</a:t>
            </a:r>
            <a:r>
              <a:rPr lang="en-US" dirty="0"/>
              <a:t>)</a:t>
            </a:r>
            <a:endParaRPr lang="en-US" u="sng" dirty="0"/>
          </a:p>
          <a:p>
            <a:r>
              <a:rPr lang="en-US" dirty="0"/>
              <a:t>Regressors: R^2, MAE, MSE, RMSE, RMSLE</a:t>
            </a:r>
          </a:p>
          <a:p>
            <a:r>
              <a:rPr lang="en-US" dirty="0"/>
              <a:t>Classifiers: accuracy, precision &amp; recall, F1, confusion matrix, …</a:t>
            </a:r>
          </a:p>
        </p:txBody>
      </p:sp>
    </p:spTree>
    <p:extLst>
      <p:ext uri="{BB962C8B-B14F-4D97-AF65-F5344CB8AC3E}">
        <p14:creationId xmlns:p14="http://schemas.microsoft.com/office/powerpoint/2010/main" val="38566406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9DB390-D033-E744-926F-1EA357EA9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Train, validate, test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CC19B-65CF-2C41-A2C8-810623F452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834" y="1825625"/>
            <a:ext cx="11327926" cy="4351338"/>
          </a:xfrm>
        </p:spPr>
        <p:txBody>
          <a:bodyPr>
            <a:normAutofit fontScale="92500"/>
          </a:bodyPr>
          <a:lstStyle/>
          <a:p>
            <a:r>
              <a:rPr lang="en-US" dirty="0"/>
              <a:t>One of the most important, fundamental ideas in ML</a:t>
            </a:r>
          </a:p>
          <a:p>
            <a:r>
              <a:rPr lang="en-US" dirty="0"/>
              <a:t>See “The testing trilogy” in MML book</a:t>
            </a:r>
          </a:p>
          <a:p>
            <a:r>
              <a:rPr lang="en-US" dirty="0"/>
              <a:t>3 sets of observations: </a:t>
            </a:r>
            <a:r>
              <a:rPr lang="en-US" i="1" dirty="0"/>
              <a:t>training</a:t>
            </a:r>
            <a:r>
              <a:rPr lang="en-US" dirty="0"/>
              <a:t>, </a:t>
            </a:r>
            <a:r>
              <a:rPr lang="en-US" i="1" dirty="0"/>
              <a:t>validation</a:t>
            </a:r>
            <a:r>
              <a:rPr lang="en-US" dirty="0"/>
              <a:t>, and </a:t>
            </a:r>
            <a:r>
              <a:rPr lang="en-US" i="1" dirty="0"/>
              <a:t>test</a:t>
            </a:r>
            <a:r>
              <a:rPr lang="en-US" dirty="0"/>
              <a:t> sets</a:t>
            </a:r>
          </a:p>
          <a:p>
            <a:r>
              <a:rPr lang="en-US" dirty="0"/>
              <a:t>Model trains on training set; assess and tune with validation set</a:t>
            </a:r>
          </a:p>
          <a:p>
            <a:r>
              <a:rPr lang="en-US" dirty="0"/>
              <a:t>NEVER peek at the test set; lock it away as first step</a:t>
            </a:r>
          </a:p>
          <a:p>
            <a:r>
              <a:rPr lang="en-US"/>
              <a:t>Assess </a:t>
            </a:r>
            <a:r>
              <a:rPr lang="en-US" dirty="0"/>
              <a:t>model w/test set as last step; it’s the only true measure of generality</a:t>
            </a:r>
          </a:p>
          <a:p>
            <a:r>
              <a:rPr lang="en-US" dirty="0"/>
              <a:t>Every change to model after testing with a data set tailors it to that set</a:t>
            </a:r>
          </a:p>
          <a:p>
            <a:r>
              <a:rPr lang="en-US" dirty="0"/>
              <a:t>Validation strategies: k-fold CV, hold out, leave-1-out, out-of-bag (RF), …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4A5F6E-F569-CC42-A252-25FE0C2134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70433" y="0"/>
            <a:ext cx="2897520" cy="207096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12B276F-7F61-A74B-8D71-19A56E5F34DF}"/>
              </a:ext>
            </a:extLst>
          </p:cNvPr>
          <p:cNvSpPr/>
          <p:nvPr/>
        </p:nvSpPr>
        <p:spPr>
          <a:xfrm>
            <a:off x="9534244" y="1836574"/>
            <a:ext cx="24288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3-fold cross-validation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A0ED3F7-3124-4247-97B4-18D859A1F281}"/>
              </a:ext>
            </a:extLst>
          </p:cNvPr>
          <p:cNvSpPr/>
          <p:nvPr/>
        </p:nvSpPr>
        <p:spPr>
          <a:xfrm>
            <a:off x="92150" y="6421512"/>
            <a:ext cx="6096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>
                <a:hlinkClick r:id="rId3"/>
              </a:rPr>
              <a:t>https://mlbook.explained.ai/bulldozer-testing.html#sec:trilogy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6281698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A87E88-4299-AC4E-B4C3-49E4AC10E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Simplified ML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876695-D92C-8F42-843F-B9A715B6AE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Know what problem you’re solving; what is business case?</a:t>
            </a:r>
          </a:p>
          <a:p>
            <a:r>
              <a:rPr lang="en-US" dirty="0"/>
              <a:t>Acquire data, do we have everything we need?</a:t>
            </a:r>
          </a:p>
          <a:p>
            <a:r>
              <a:rPr lang="en-US" dirty="0"/>
              <a:t>Split into train, validation, test sets</a:t>
            </a:r>
          </a:p>
          <a:p>
            <a:r>
              <a:rPr lang="en-US" dirty="0"/>
              <a:t>Sniff data, clean, deal with missing data</a:t>
            </a:r>
          </a:p>
          <a:p>
            <a:r>
              <a:rPr lang="en-US" dirty="0"/>
              <a:t>Convert non-numeric features to numeric</a:t>
            </a:r>
          </a:p>
          <a:p>
            <a:r>
              <a:rPr lang="en-US" dirty="0"/>
              <a:t>Repeat until satisfied</a:t>
            </a:r>
          </a:p>
          <a:p>
            <a:pPr lvl="1"/>
            <a:r>
              <a:rPr lang="en-US" dirty="0"/>
              <a:t>Train a model using training set and specific hyperparameters</a:t>
            </a:r>
          </a:p>
          <a:p>
            <a:pPr lvl="1"/>
            <a:r>
              <a:rPr lang="en-US" dirty="0"/>
              <a:t>Tune model and do feature engineering with validation set</a:t>
            </a:r>
          </a:p>
          <a:p>
            <a:r>
              <a:rPr lang="en-US" dirty="0"/>
              <a:t>Last step: assess model performance on a test set</a:t>
            </a:r>
          </a:p>
        </p:txBody>
      </p:sp>
    </p:spTree>
    <p:extLst>
      <p:ext uri="{BB962C8B-B14F-4D97-AF65-F5344CB8AC3E}">
        <p14:creationId xmlns:p14="http://schemas.microsoft.com/office/powerpoint/2010/main" val="33708635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94497-F68E-DF4E-8DB7-52E856FA0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model development environment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DDE417-ACC2-C84F-9315-E942D05142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See </a:t>
            </a:r>
            <a:r>
              <a:rPr lang="en-US" dirty="0">
                <a:hlinkClick r:id="rId2"/>
              </a:rPr>
              <a:t>https://mlbook.explained.ai/tools.html</a:t>
            </a:r>
            <a:endParaRPr lang="en-US" dirty="0"/>
          </a:p>
          <a:p>
            <a:r>
              <a:rPr lang="en-US" dirty="0"/>
              <a:t>Pandas, NumPy, matplotlib, </a:t>
            </a:r>
            <a:r>
              <a:rPr lang="en-US" dirty="0" err="1"/>
              <a:t>scikit</a:t>
            </a:r>
            <a:r>
              <a:rPr lang="en-US" dirty="0"/>
              <a:t>-learn (</a:t>
            </a:r>
            <a:r>
              <a:rPr lang="en-US" dirty="0" err="1"/>
              <a:t>sklearn</a:t>
            </a:r>
            <a:r>
              <a:rPr lang="en-US" dirty="0"/>
              <a:t>)</a:t>
            </a:r>
          </a:p>
          <a:p>
            <a:r>
              <a:rPr lang="en-US" dirty="0" err="1"/>
              <a:t>Jupyter</a:t>
            </a:r>
            <a:r>
              <a:rPr lang="en-US" dirty="0"/>
              <a:t> lab (or notebook)</a:t>
            </a:r>
          </a:p>
          <a:p>
            <a:r>
              <a:rPr lang="en-US" dirty="0"/>
              <a:t>Install latest Anaconda for Python 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FE9CE7-FE66-5842-A8C4-E3AE40657B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5157" y="3929975"/>
            <a:ext cx="4597607" cy="26994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C401ACF-87A2-634E-BA52-A300841A60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8314" y="2873444"/>
            <a:ext cx="4933686" cy="3984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3877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EFB40D-9735-E548-8CCA-B9B396729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Your library development environment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AEA4D8-7FE8-8646-949B-BAF39156C1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will create separate Python .</a:t>
            </a:r>
            <a:r>
              <a:rPr lang="en-US" dirty="0" err="1"/>
              <a:t>py</a:t>
            </a:r>
            <a:r>
              <a:rPr lang="en-US" dirty="0"/>
              <a:t> scripts and use unit tests as part of the projects</a:t>
            </a:r>
          </a:p>
          <a:p>
            <a:r>
              <a:rPr lang="en-US" dirty="0"/>
              <a:t>I recommend PyCharm development environment (free) for creating python files, but you are free to use whatever you like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91690A-1D42-6342-9146-D53A0C90F93F}"/>
              </a:ext>
            </a:extLst>
          </p:cNvPr>
          <p:cNvSpPr txBox="1"/>
          <p:nvPr/>
        </p:nvSpPr>
        <p:spPr>
          <a:xfrm>
            <a:off x="0" y="6381344"/>
            <a:ext cx="4801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2"/>
              </a:rPr>
              <a:t>https://www.jetbrains.com/pycharm/download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80F081C-3E59-3344-8198-F7667B3D11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8408" y="3583959"/>
            <a:ext cx="5805847" cy="2727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2403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D04748-9B67-0B4F-9FD5-2834F62F40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started in MSDS621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D79B48-BB62-F549-BDB4-0A024A2BD8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883630" cy="4351338"/>
          </a:xfrm>
        </p:spPr>
        <p:txBody>
          <a:bodyPr/>
          <a:lstStyle/>
          <a:p>
            <a:r>
              <a:rPr lang="en-US" dirty="0"/>
              <a:t>We’ll start with </a:t>
            </a:r>
            <a:r>
              <a:rPr lang="en-US" i="1" dirty="0"/>
              <a:t>regularization</a:t>
            </a:r>
            <a:r>
              <a:rPr lang="en-US" dirty="0"/>
              <a:t> to finish off linear models</a:t>
            </a:r>
          </a:p>
          <a:p>
            <a:r>
              <a:rPr lang="en-US" dirty="0"/>
              <a:t>Then we’ll try to reinvent some common machine learning models</a:t>
            </a:r>
          </a:p>
          <a:p>
            <a:r>
              <a:rPr lang="en-US" dirty="0"/>
              <a:t>As part of this class, you will build up a library of models</a:t>
            </a:r>
          </a:p>
          <a:p>
            <a:r>
              <a:rPr lang="en-US" dirty="0"/>
              <a:t>Then, we’ll learn to prepare data for a model</a:t>
            </a:r>
          </a:p>
          <a:p>
            <a:r>
              <a:rPr lang="en-US" dirty="0"/>
              <a:t>Then, learn how to interpret model results</a:t>
            </a:r>
          </a:p>
          <a:p>
            <a:r>
              <a:rPr lang="en-US" dirty="0" err="1"/>
              <a:t>Etc</a:t>
            </a:r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7153039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topics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Regularization of linear models (finishes off linear regression topic)</a:t>
            </a:r>
          </a:p>
          <a:p>
            <a:r>
              <a:rPr lang="en-US" dirty="0"/>
              <a:t>Models (Naïve Bayes, </a:t>
            </a:r>
            <a:r>
              <a:rPr lang="en-US" dirty="0" err="1"/>
              <a:t>kNN</a:t>
            </a:r>
            <a:r>
              <a:rPr lang="en-US" dirty="0"/>
              <a:t>, Decision trees, Random Forests)</a:t>
            </a:r>
          </a:p>
          <a:p>
            <a:r>
              <a:rPr lang="en-US" dirty="0"/>
              <a:t>Data clean up, feature engineering, dealing with missing data</a:t>
            </a:r>
          </a:p>
          <a:p>
            <a:r>
              <a:rPr lang="en-US" dirty="0"/>
              <a:t>Model assessment (metrics, ROC/PR curves)</a:t>
            </a:r>
          </a:p>
          <a:p>
            <a:r>
              <a:rPr lang="en-US" dirty="0"/>
              <a:t>Model interpretation (feature importance)</a:t>
            </a:r>
          </a:p>
          <a:p>
            <a:r>
              <a:rPr lang="en-US" dirty="0"/>
              <a:t>Clustering (k-means, hierarchical clustering)</a:t>
            </a:r>
          </a:p>
          <a:p>
            <a:endParaRPr lang="en-US" dirty="0"/>
          </a:p>
          <a:p>
            <a:r>
              <a:rPr lang="en-US" dirty="0"/>
              <a:t>Course books</a:t>
            </a:r>
          </a:p>
          <a:p>
            <a:pPr lvl="1"/>
            <a:r>
              <a:rPr lang="en-US" dirty="0"/>
              <a:t>The Mechanics of Machine Learning (in progress):</a:t>
            </a:r>
            <a:br>
              <a:rPr lang="en-US" dirty="0"/>
            </a:br>
            <a:r>
              <a:rPr lang="en-US" dirty="0">
                <a:hlinkClick r:id="rId2"/>
              </a:rPr>
              <a:t>https://mlbook.explained.ai/</a:t>
            </a:r>
            <a:endParaRPr lang="en-US" dirty="0"/>
          </a:p>
          <a:p>
            <a:pPr lvl="1"/>
            <a:r>
              <a:rPr lang="en-US" dirty="0"/>
              <a:t>The Elements of Statistical Learning:</a:t>
            </a:r>
            <a:br>
              <a:rPr lang="en-US" dirty="0"/>
            </a:br>
            <a:r>
              <a:rPr lang="en-US" dirty="0">
                <a:hlinkClick r:id="rId3"/>
              </a:rPr>
              <a:t>https://web.stanford.edu/~hastie/Papers/ESLII.pdf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817489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EC95B-BA86-1740-A614-DC159EA03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Before we jump in…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E57402-311B-A64A-9675-1DA121DA9B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Let’s take a quick high-level overview, identify the key ideas</a:t>
            </a:r>
          </a:p>
          <a:p>
            <a:pPr lvl="1"/>
            <a:r>
              <a:rPr lang="en-US" dirty="0"/>
              <a:t>What problem are we solving?</a:t>
            </a:r>
          </a:p>
          <a:p>
            <a:pPr lvl="1"/>
            <a:r>
              <a:rPr lang="en-US" dirty="0"/>
              <a:t>What does it mean to train a model?</a:t>
            </a:r>
          </a:p>
          <a:p>
            <a:pPr lvl="1"/>
            <a:r>
              <a:rPr lang="en-US" dirty="0"/>
              <a:t>Training data, features</a:t>
            </a:r>
          </a:p>
          <a:p>
            <a:pPr lvl="1"/>
            <a:r>
              <a:rPr lang="en-US" dirty="0"/>
              <a:t>What doesn’t look like in Python?</a:t>
            </a:r>
          </a:p>
          <a:p>
            <a:pPr lvl="1"/>
            <a:r>
              <a:rPr lang="en-US" dirty="0"/>
              <a:t>Model assessment</a:t>
            </a:r>
          </a:p>
          <a:p>
            <a:pPr lvl="1"/>
            <a:r>
              <a:rPr lang="en-US" dirty="0"/>
              <a:t>Train, validate, test</a:t>
            </a:r>
          </a:p>
        </p:txBody>
      </p:sp>
    </p:spTree>
    <p:extLst>
      <p:ext uri="{BB962C8B-B14F-4D97-AF65-F5344CB8AC3E}">
        <p14:creationId xmlns:p14="http://schemas.microsoft.com/office/powerpoint/2010/main" val="26091574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Central problem of machine learning 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637018" cy="4486275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Given: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is </a:t>
                </a:r>
                <a:r>
                  <a:rPr lang="en-US" i="1" dirty="0"/>
                  <a:t>explanatory matrix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is the </a:t>
                </a:r>
                <a:r>
                  <a:rPr lang="en-US" i="1" dirty="0"/>
                  <a:t>target</a:t>
                </a:r>
                <a:r>
                  <a:rPr lang="en-US" dirty="0"/>
                  <a:t> or </a:t>
                </a:r>
                <a:r>
                  <a:rPr lang="en-US" i="1" dirty="0"/>
                  <a:t>response</a:t>
                </a:r>
                <a:r>
                  <a:rPr lang="en-US" dirty="0"/>
                  <a:t> vector</a:t>
                </a:r>
                <a:br>
                  <a:rPr lang="en-US" dirty="0"/>
                </a:br>
                <a:br>
                  <a:rPr lang="en-US" dirty="0"/>
                </a:br>
                <a:br>
                  <a:rPr lang="en-US" dirty="0"/>
                </a:br>
                <a:br>
                  <a:rPr lang="en-US" dirty="0"/>
                </a:br>
                <a:br>
                  <a:rPr lang="en-US" dirty="0"/>
                </a:br>
                <a:br>
                  <a:rPr lang="en-US" dirty="0"/>
                </a:br>
                <a:br>
                  <a:rPr lang="en-US" dirty="0"/>
                </a:br>
                <a:br>
                  <a:rPr lang="en-US" dirty="0"/>
                </a:br>
                <a:endParaRPr lang="en-US" dirty="0"/>
              </a:p>
              <a:p>
                <a:r>
                  <a:rPr lang="en-US" dirty="0"/>
                  <a:t>Build a system that makes accurate future predictions based upon </a:t>
                </a:r>
                <a:r>
                  <a:rPr lang="en-US" i="1" dirty="0"/>
                  <a:t>training data </a:t>
                </a:r>
                <a:r>
                  <a:rPr lang="en-US" dirty="0"/>
                  <a:t>(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) from the past</a:t>
                </a:r>
              </a:p>
              <a:p>
                <a:r>
                  <a:rPr lang="en-US" dirty="0"/>
                  <a:t>BUT, w/o being overly-specific to this training data (don’t </a:t>
                </a:r>
                <a:r>
                  <a:rPr lang="en-US" i="1" dirty="0"/>
                  <a:t>overfit</a:t>
                </a:r>
                <a:r>
                  <a:rPr lang="en-US" dirty="0"/>
                  <a:t>)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637018" cy="4486275"/>
              </a:xfrm>
              <a:blipFill>
                <a:blip r:embed="rId2"/>
                <a:stretch>
                  <a:fillRect l="-1074" t="-3099" r="-358" b="-25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2166378" y="3016251"/>
            <a:ext cx="1492716" cy="923330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algn="ctr"/>
            <a:r>
              <a:rPr lang="en-US" i="1" dirty="0"/>
              <a:t>observations</a:t>
            </a:r>
          </a:p>
          <a:p>
            <a:pPr algn="ctr"/>
            <a:r>
              <a:rPr lang="en-US" dirty="0"/>
              <a:t>or</a:t>
            </a:r>
          </a:p>
          <a:p>
            <a:pPr algn="ctr"/>
            <a:r>
              <a:rPr lang="en-US" i="1" dirty="0"/>
              <a:t>records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0765" y="2601245"/>
            <a:ext cx="6293729" cy="193653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6411585" y="2173631"/>
                <a:ext cx="47590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1585" y="2173631"/>
                <a:ext cx="475900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9370980" y="2175188"/>
                <a:ext cx="44640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70980" y="2175188"/>
                <a:ext cx="446404" cy="461665"/>
              </a:xfrm>
              <a:prstGeom prst="rect">
                <a:avLst/>
              </a:prstGeom>
              <a:blipFill>
                <a:blip r:embed="rId5"/>
                <a:stretch>
                  <a:fillRect b="-108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D37214D1-850B-2D4F-BE6F-DD30D6D1016C}"/>
              </a:ext>
            </a:extLst>
          </p:cNvPr>
          <p:cNvSpPr txBox="1"/>
          <p:nvPr/>
        </p:nvSpPr>
        <p:spPr>
          <a:xfrm rot="21012371">
            <a:off x="4668830" y="279299"/>
            <a:ext cx="19255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E4754F"/>
                </a:solidFill>
              </a:rPr>
              <a:t>supervised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5C498F-3FB9-8E4A-A9CD-3AD2F7322DDB}"/>
              </a:ext>
            </a:extLst>
          </p:cNvPr>
          <p:cNvSpPr txBox="1"/>
          <p:nvPr/>
        </p:nvSpPr>
        <p:spPr>
          <a:xfrm>
            <a:off x="5431058" y="1129277"/>
            <a:ext cx="4010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E4754F"/>
                </a:solidFill>
              </a:rPr>
              <a:t>^</a:t>
            </a:r>
          </a:p>
        </p:txBody>
      </p:sp>
    </p:spTree>
    <p:extLst>
      <p:ext uri="{BB962C8B-B14F-4D97-AF65-F5344CB8AC3E}">
        <p14:creationId xmlns:p14="http://schemas.microsoft.com/office/powerpoint/2010/main" val="11327812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D8FE46DB-FED4-0A4A-B60A-80A126B57F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8694" y="3244769"/>
            <a:ext cx="4981118" cy="3320745"/>
          </a:xfrm>
          <a:prstGeom prst="rect">
            <a:avLst/>
          </a:prstGeom>
        </p:spPr>
      </p:pic>
      <p:pic>
        <p:nvPicPr>
          <p:cNvPr id="21" name="Content Placeholder 7">
            <a:extLst>
              <a:ext uri="{FF2B5EF4-FFF2-40B4-BE49-F238E27FC236}">
                <a16:creationId xmlns:a16="http://schemas.microsoft.com/office/drawing/2014/main" id="{8E36A6D4-11CE-354D-A7E0-D6C7C1659D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244769"/>
            <a:ext cx="4981118" cy="332074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5295" y="365125"/>
            <a:ext cx="11402098" cy="1325563"/>
          </a:xfrm>
        </p:spPr>
        <p:txBody>
          <a:bodyPr/>
          <a:lstStyle/>
          <a:p>
            <a:r>
              <a:rPr lang="en-US" dirty="0"/>
              <a:t>Regressor vs Classifier; 2 sides of same coin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542718"/>
            <a:ext cx="10689771" cy="4351338"/>
          </a:xfrm>
        </p:spPr>
        <p:txBody>
          <a:bodyPr/>
          <a:lstStyle/>
          <a:p>
            <a:r>
              <a:rPr lang="en-US" dirty="0"/>
              <a:t>If target is numerical, model is a </a:t>
            </a:r>
            <a:r>
              <a:rPr lang="en-US" i="1" dirty="0"/>
              <a:t>regressor</a:t>
            </a:r>
          </a:p>
          <a:p>
            <a:r>
              <a:rPr lang="en-US" dirty="0"/>
              <a:t>If target is </a:t>
            </a:r>
            <a:r>
              <a:rPr lang="en-US" i="1" dirty="0"/>
              <a:t>categorical</a:t>
            </a:r>
            <a:r>
              <a:rPr lang="en-US" dirty="0"/>
              <a:t>, model is a </a:t>
            </a:r>
            <a:r>
              <a:rPr lang="en-US" i="1" dirty="0"/>
              <a:t>classifier</a:t>
            </a:r>
          </a:p>
          <a:p>
            <a:r>
              <a:rPr lang="en-US" dirty="0"/>
              <a:t>Regressors draw through data, classifiers draw between clusters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2F81C0F-ACC7-084A-A1A6-0E121D669221}"/>
              </a:ext>
            </a:extLst>
          </p:cNvPr>
          <p:cNvSpPr/>
          <p:nvPr/>
        </p:nvSpPr>
        <p:spPr>
          <a:xfrm>
            <a:off x="8805532" y="2946588"/>
            <a:ext cx="2162772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decision </a:t>
            </a:r>
            <a:r>
              <a:rPr lang="en-US" sz="2200" dirty="0"/>
              <a:t>surfaces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66983E9-1E70-DA42-ABD1-1A88B26245BC}"/>
              </a:ext>
            </a:extLst>
          </p:cNvPr>
          <p:cNvCxnSpPr>
            <a:cxnSpLocks/>
          </p:cNvCxnSpPr>
          <p:nvPr/>
        </p:nvCxnSpPr>
        <p:spPr>
          <a:xfrm flipH="1">
            <a:off x="7966954" y="3190672"/>
            <a:ext cx="894944" cy="511618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3F0C4E4A-C753-F042-BFBA-25BE3D17BBA3}"/>
              </a:ext>
            </a:extLst>
          </p:cNvPr>
          <p:cNvSpPr/>
          <p:nvPr/>
        </p:nvSpPr>
        <p:spPr>
          <a:xfrm>
            <a:off x="1603143" y="3008143"/>
            <a:ext cx="9925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curve fit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EFAA665-26E4-2A48-8C53-C28D736F45BA}"/>
              </a:ext>
            </a:extLst>
          </p:cNvPr>
          <p:cNvCxnSpPr>
            <a:cxnSpLocks/>
          </p:cNvCxnSpPr>
          <p:nvPr/>
        </p:nvCxnSpPr>
        <p:spPr>
          <a:xfrm flipH="1">
            <a:off x="1546698" y="3347387"/>
            <a:ext cx="809559" cy="728502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82F293A-4115-0E41-B726-86234AAF03FB}"/>
              </a:ext>
            </a:extLst>
          </p:cNvPr>
          <p:cNvCxnSpPr>
            <a:cxnSpLocks/>
          </p:cNvCxnSpPr>
          <p:nvPr/>
        </p:nvCxnSpPr>
        <p:spPr>
          <a:xfrm>
            <a:off x="1388820" y="4057280"/>
            <a:ext cx="3697357" cy="1963972"/>
          </a:xfrm>
          <a:prstGeom prst="line">
            <a:avLst/>
          </a:prstGeom>
          <a:ln w="22225">
            <a:solidFill>
              <a:srgbClr val="E475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A9897AA-D17F-B54E-95F1-AB9A1AA1659A}"/>
              </a:ext>
            </a:extLst>
          </p:cNvPr>
          <p:cNvCxnSpPr>
            <a:cxnSpLocks/>
          </p:cNvCxnSpPr>
          <p:nvPr/>
        </p:nvCxnSpPr>
        <p:spPr>
          <a:xfrm>
            <a:off x="8370065" y="5326750"/>
            <a:ext cx="2707653" cy="447855"/>
          </a:xfrm>
          <a:prstGeom prst="line">
            <a:avLst/>
          </a:prstGeom>
          <a:ln w="22225">
            <a:solidFill>
              <a:srgbClr val="E475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D4B120A-CD06-6144-B1EA-B9D085785406}"/>
              </a:ext>
            </a:extLst>
          </p:cNvPr>
          <p:cNvCxnSpPr>
            <a:cxnSpLocks/>
          </p:cNvCxnSpPr>
          <p:nvPr/>
        </p:nvCxnSpPr>
        <p:spPr>
          <a:xfrm>
            <a:off x="7869133" y="3413224"/>
            <a:ext cx="500932" cy="1913526"/>
          </a:xfrm>
          <a:prstGeom prst="line">
            <a:avLst/>
          </a:prstGeom>
          <a:ln w="22225">
            <a:solidFill>
              <a:srgbClr val="E475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6BB26AA-28C0-A54D-B24D-F35959E3318F}"/>
              </a:ext>
            </a:extLst>
          </p:cNvPr>
          <p:cNvCxnSpPr>
            <a:cxnSpLocks/>
          </p:cNvCxnSpPr>
          <p:nvPr/>
        </p:nvCxnSpPr>
        <p:spPr>
          <a:xfrm flipV="1">
            <a:off x="6747463" y="5326750"/>
            <a:ext cx="1622602" cy="192826"/>
          </a:xfrm>
          <a:prstGeom prst="line">
            <a:avLst/>
          </a:prstGeom>
          <a:ln w="22225">
            <a:solidFill>
              <a:srgbClr val="E475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6180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858" y="1970446"/>
            <a:ext cx="4981118" cy="332074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1352" y="1970446"/>
            <a:ext cx="4981118" cy="332074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1632F17-CD50-E541-ACE7-C9011B18B6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models have different surfaces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D75FB2A-A45A-304C-B403-0AE6A9B31E70}"/>
              </a:ext>
            </a:extLst>
          </p:cNvPr>
          <p:cNvCxnSpPr>
            <a:cxnSpLocks/>
          </p:cNvCxnSpPr>
          <p:nvPr/>
        </p:nvCxnSpPr>
        <p:spPr>
          <a:xfrm>
            <a:off x="1541929" y="2268071"/>
            <a:ext cx="842683" cy="1272988"/>
          </a:xfrm>
          <a:prstGeom prst="line">
            <a:avLst/>
          </a:prstGeom>
          <a:ln w="22225">
            <a:solidFill>
              <a:srgbClr val="E475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C94E913-6FF0-724D-9664-EA6EF68B45D3}"/>
              </a:ext>
            </a:extLst>
          </p:cNvPr>
          <p:cNvCxnSpPr>
            <a:cxnSpLocks/>
          </p:cNvCxnSpPr>
          <p:nvPr/>
        </p:nvCxnSpPr>
        <p:spPr>
          <a:xfrm>
            <a:off x="2384612" y="3541059"/>
            <a:ext cx="1401279" cy="627529"/>
          </a:xfrm>
          <a:prstGeom prst="line">
            <a:avLst/>
          </a:prstGeom>
          <a:ln w="22225">
            <a:solidFill>
              <a:srgbClr val="E475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1813A5C-4367-C943-92B4-C329EF04E05F}"/>
              </a:ext>
            </a:extLst>
          </p:cNvPr>
          <p:cNvCxnSpPr>
            <a:cxnSpLocks/>
          </p:cNvCxnSpPr>
          <p:nvPr/>
        </p:nvCxnSpPr>
        <p:spPr>
          <a:xfrm>
            <a:off x="3785891" y="4168589"/>
            <a:ext cx="1816667" cy="399936"/>
          </a:xfrm>
          <a:prstGeom prst="line">
            <a:avLst/>
          </a:prstGeom>
          <a:ln w="22225">
            <a:solidFill>
              <a:srgbClr val="E475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reeform 20"/>
          <p:cNvSpPr/>
          <p:nvPr/>
        </p:nvSpPr>
        <p:spPr>
          <a:xfrm>
            <a:off x="6762307" y="4100198"/>
            <a:ext cx="2174959" cy="662633"/>
          </a:xfrm>
          <a:custGeom>
            <a:avLst/>
            <a:gdLst>
              <a:gd name="connsiteX0" fmla="*/ 2119423 w 2119423"/>
              <a:gd name="connsiteY0" fmla="*/ 660712 h 660712"/>
              <a:gd name="connsiteX1" fmla="*/ 1708298 w 2119423"/>
              <a:gd name="connsiteY1" fmla="*/ 185791 h 660712"/>
              <a:gd name="connsiteX2" fmla="*/ 1197935 w 2119423"/>
              <a:gd name="connsiteY2" fmla="*/ 1494 h 660712"/>
              <a:gd name="connsiteX3" fmla="*/ 0 w 2119423"/>
              <a:gd name="connsiteY3" fmla="*/ 270852 h 660712"/>
              <a:gd name="connsiteX0" fmla="*/ 2119423 w 2119423"/>
              <a:gd name="connsiteY0" fmla="*/ 660408 h 660408"/>
              <a:gd name="connsiteX1" fmla="*/ 1708298 w 2119423"/>
              <a:gd name="connsiteY1" fmla="*/ 185487 h 660408"/>
              <a:gd name="connsiteX2" fmla="*/ 1499270 w 2119423"/>
              <a:gd name="connsiteY2" fmla="*/ 172510 h 660408"/>
              <a:gd name="connsiteX3" fmla="*/ 1197935 w 2119423"/>
              <a:gd name="connsiteY3" fmla="*/ 1190 h 660408"/>
              <a:gd name="connsiteX4" fmla="*/ 0 w 2119423"/>
              <a:gd name="connsiteY4" fmla="*/ 270548 h 660408"/>
              <a:gd name="connsiteX0" fmla="*/ 2119423 w 2119423"/>
              <a:gd name="connsiteY0" fmla="*/ 621211 h 621211"/>
              <a:gd name="connsiteX1" fmla="*/ 1708298 w 2119423"/>
              <a:gd name="connsiteY1" fmla="*/ 146290 h 621211"/>
              <a:gd name="connsiteX2" fmla="*/ 1499270 w 2119423"/>
              <a:gd name="connsiteY2" fmla="*/ 133313 h 621211"/>
              <a:gd name="connsiteX3" fmla="*/ 1041194 w 2119423"/>
              <a:gd name="connsiteY3" fmla="*/ 1552 h 621211"/>
              <a:gd name="connsiteX4" fmla="*/ 0 w 2119423"/>
              <a:gd name="connsiteY4" fmla="*/ 231351 h 621211"/>
              <a:gd name="connsiteX0" fmla="*/ 2119423 w 2119423"/>
              <a:gd name="connsiteY0" fmla="*/ 649830 h 649830"/>
              <a:gd name="connsiteX1" fmla="*/ 1708298 w 2119423"/>
              <a:gd name="connsiteY1" fmla="*/ 174909 h 649830"/>
              <a:gd name="connsiteX2" fmla="*/ 1499270 w 2119423"/>
              <a:gd name="connsiteY2" fmla="*/ 161932 h 649830"/>
              <a:gd name="connsiteX3" fmla="*/ 1281194 w 2119423"/>
              <a:gd name="connsiteY3" fmla="*/ 16880 h 649830"/>
              <a:gd name="connsiteX4" fmla="*/ 1041194 w 2119423"/>
              <a:gd name="connsiteY4" fmla="*/ 30171 h 649830"/>
              <a:gd name="connsiteX5" fmla="*/ 0 w 2119423"/>
              <a:gd name="connsiteY5" fmla="*/ 259970 h 649830"/>
              <a:gd name="connsiteX0" fmla="*/ 2119423 w 2119423"/>
              <a:gd name="connsiteY0" fmla="*/ 649830 h 649830"/>
              <a:gd name="connsiteX1" fmla="*/ 1708298 w 2119423"/>
              <a:gd name="connsiteY1" fmla="*/ 174909 h 649830"/>
              <a:gd name="connsiteX2" fmla="*/ 1444751 w 2119423"/>
              <a:gd name="connsiteY2" fmla="*/ 168525 h 649830"/>
              <a:gd name="connsiteX3" fmla="*/ 1281194 w 2119423"/>
              <a:gd name="connsiteY3" fmla="*/ 16880 h 649830"/>
              <a:gd name="connsiteX4" fmla="*/ 1041194 w 2119423"/>
              <a:gd name="connsiteY4" fmla="*/ 30171 h 649830"/>
              <a:gd name="connsiteX5" fmla="*/ 0 w 2119423"/>
              <a:gd name="connsiteY5" fmla="*/ 259970 h 649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19423" h="649830">
                <a:moveTo>
                  <a:pt x="2119423" y="649830"/>
                </a:moveTo>
                <a:cubicBezTo>
                  <a:pt x="1990651" y="467304"/>
                  <a:pt x="1820743" y="255126"/>
                  <a:pt x="1708298" y="174909"/>
                </a:cubicBezTo>
                <a:cubicBezTo>
                  <a:pt x="1595853" y="94692"/>
                  <a:pt x="1513663" y="188270"/>
                  <a:pt x="1444751" y="168525"/>
                </a:cubicBezTo>
                <a:cubicBezTo>
                  <a:pt x="1375839" y="148780"/>
                  <a:pt x="1357540" y="38840"/>
                  <a:pt x="1281194" y="16880"/>
                </a:cubicBezTo>
                <a:cubicBezTo>
                  <a:pt x="1204848" y="-5080"/>
                  <a:pt x="1254726" y="-10344"/>
                  <a:pt x="1041194" y="30171"/>
                </a:cubicBezTo>
                <a:cubicBezTo>
                  <a:pt x="827662" y="70686"/>
                  <a:pt x="456609" y="132379"/>
                  <a:pt x="0" y="259970"/>
                </a:cubicBezTo>
              </a:path>
            </a:pathLst>
          </a:custGeom>
          <a:noFill/>
          <a:ln w="22225">
            <a:solidFill>
              <a:srgbClr val="E475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/>
          <p:cNvSpPr/>
          <p:nvPr/>
        </p:nvSpPr>
        <p:spPr>
          <a:xfrm>
            <a:off x="8190387" y="2126512"/>
            <a:ext cx="2910003" cy="1779182"/>
          </a:xfrm>
          <a:custGeom>
            <a:avLst/>
            <a:gdLst>
              <a:gd name="connsiteX0" fmla="*/ 315659 w 1782952"/>
              <a:gd name="connsiteY0" fmla="*/ 0 h 1726132"/>
              <a:gd name="connsiteX1" fmla="*/ 10859 w 1782952"/>
              <a:gd name="connsiteY1" fmla="*/ 971107 h 1726132"/>
              <a:gd name="connsiteX2" fmla="*/ 103007 w 1782952"/>
              <a:gd name="connsiteY2" fmla="*/ 1516911 h 1726132"/>
              <a:gd name="connsiteX3" fmla="*/ 436161 w 1782952"/>
              <a:gd name="connsiteY3" fmla="*/ 1715386 h 1726132"/>
              <a:gd name="connsiteX4" fmla="*/ 1782952 w 1782952"/>
              <a:gd name="connsiteY4" fmla="*/ 1701209 h 1726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2952" h="1726132">
                <a:moveTo>
                  <a:pt x="315659" y="0"/>
                </a:moveTo>
                <a:cubicBezTo>
                  <a:pt x="180980" y="359144"/>
                  <a:pt x="46301" y="718289"/>
                  <a:pt x="10859" y="971107"/>
                </a:cubicBezTo>
                <a:cubicBezTo>
                  <a:pt x="-24583" y="1223925"/>
                  <a:pt x="32123" y="1392865"/>
                  <a:pt x="103007" y="1516911"/>
                </a:cubicBezTo>
                <a:cubicBezTo>
                  <a:pt x="173891" y="1640957"/>
                  <a:pt x="156170" y="1684670"/>
                  <a:pt x="436161" y="1715386"/>
                </a:cubicBezTo>
                <a:cubicBezTo>
                  <a:pt x="716152" y="1746102"/>
                  <a:pt x="1782952" y="1701209"/>
                  <a:pt x="1782952" y="1701209"/>
                </a:cubicBezTo>
              </a:path>
            </a:pathLst>
          </a:custGeom>
          <a:noFill/>
          <a:ln w="22225">
            <a:solidFill>
              <a:srgbClr val="E475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9F3F873-25FC-7542-8B4E-4005ED65C04A}"/>
                  </a:ext>
                </a:extLst>
              </p:cNvPr>
              <p:cNvSpPr txBox="1"/>
              <p:nvPr/>
            </p:nvSpPr>
            <p:spPr>
              <a:xfrm>
                <a:off x="1109295" y="5435663"/>
                <a:ext cx="8426922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dirty="0"/>
                  <a:t>We try to find a function,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200" dirty="0"/>
                  <a:t>, that predicts a value or class;</a:t>
                </a:r>
                <a:endParaRPr lang="en-US" sz="2200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2200" dirty="0"/>
                  <a:t> is called the model and is a function of </a:t>
                </a:r>
                <a:r>
                  <a:rPr lang="en-US" sz="2200" i="1" dirty="0"/>
                  <a:t>model parameters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9F3F873-25FC-7542-8B4E-4005ED65C0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9295" y="5435663"/>
                <a:ext cx="8426922" cy="769441"/>
              </a:xfrm>
              <a:prstGeom prst="rect">
                <a:avLst/>
              </a:prstGeom>
              <a:blipFill>
                <a:blip r:embed="rId4"/>
                <a:stretch>
                  <a:fillRect l="-904" t="-6557"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238899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1352" y="1970446"/>
            <a:ext cx="4981118" cy="3320745"/>
          </a:xfrm>
          <a:prstGeom prst="rect">
            <a:avLst/>
          </a:prstGeom>
        </p:spPr>
      </p:pic>
      <p:pic>
        <p:nvPicPr>
          <p:cNvPr id="13" name="Content Placeholder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858" y="1970446"/>
            <a:ext cx="4981118" cy="332074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1632F17-CD50-E541-ACE7-C9011B18B6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model is just the decision surface(s)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F765A55-EEA7-2B45-8F22-03F00490B2AD}"/>
              </a:ext>
            </a:extLst>
          </p:cNvPr>
          <p:cNvSpPr/>
          <p:nvPr/>
        </p:nvSpPr>
        <p:spPr>
          <a:xfrm>
            <a:off x="1471921" y="2184018"/>
            <a:ext cx="4138729" cy="25171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D75FB2A-A45A-304C-B403-0AE6A9B31E70}"/>
              </a:ext>
            </a:extLst>
          </p:cNvPr>
          <p:cNvCxnSpPr>
            <a:cxnSpLocks/>
          </p:cNvCxnSpPr>
          <p:nvPr/>
        </p:nvCxnSpPr>
        <p:spPr>
          <a:xfrm>
            <a:off x="1541929" y="2268071"/>
            <a:ext cx="842683" cy="1272988"/>
          </a:xfrm>
          <a:prstGeom prst="line">
            <a:avLst/>
          </a:prstGeom>
          <a:ln w="22225">
            <a:solidFill>
              <a:srgbClr val="E475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C94E913-6FF0-724D-9664-EA6EF68B45D3}"/>
              </a:ext>
            </a:extLst>
          </p:cNvPr>
          <p:cNvCxnSpPr>
            <a:cxnSpLocks/>
          </p:cNvCxnSpPr>
          <p:nvPr/>
        </p:nvCxnSpPr>
        <p:spPr>
          <a:xfrm>
            <a:off x="2384612" y="3541059"/>
            <a:ext cx="1401279" cy="627529"/>
          </a:xfrm>
          <a:prstGeom prst="line">
            <a:avLst/>
          </a:prstGeom>
          <a:ln w="22225">
            <a:solidFill>
              <a:srgbClr val="E475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1813A5C-4367-C943-92B4-C329EF04E05F}"/>
              </a:ext>
            </a:extLst>
          </p:cNvPr>
          <p:cNvCxnSpPr>
            <a:cxnSpLocks/>
          </p:cNvCxnSpPr>
          <p:nvPr/>
        </p:nvCxnSpPr>
        <p:spPr>
          <a:xfrm>
            <a:off x="3785891" y="4168589"/>
            <a:ext cx="1816667" cy="399936"/>
          </a:xfrm>
          <a:prstGeom prst="line">
            <a:avLst/>
          </a:prstGeom>
          <a:ln w="22225">
            <a:solidFill>
              <a:srgbClr val="E475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AFB33B17-306A-4A42-AD3E-4C968DE40F8B}"/>
              </a:ext>
            </a:extLst>
          </p:cNvPr>
          <p:cNvSpPr/>
          <p:nvPr/>
        </p:nvSpPr>
        <p:spPr>
          <a:xfrm>
            <a:off x="6867901" y="2184018"/>
            <a:ext cx="4138729" cy="25171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/>
          <p:cNvSpPr/>
          <p:nvPr/>
        </p:nvSpPr>
        <p:spPr>
          <a:xfrm>
            <a:off x="8190387" y="2126512"/>
            <a:ext cx="2910003" cy="1779182"/>
          </a:xfrm>
          <a:custGeom>
            <a:avLst/>
            <a:gdLst>
              <a:gd name="connsiteX0" fmla="*/ 315659 w 1782952"/>
              <a:gd name="connsiteY0" fmla="*/ 0 h 1726132"/>
              <a:gd name="connsiteX1" fmla="*/ 10859 w 1782952"/>
              <a:gd name="connsiteY1" fmla="*/ 971107 h 1726132"/>
              <a:gd name="connsiteX2" fmla="*/ 103007 w 1782952"/>
              <a:gd name="connsiteY2" fmla="*/ 1516911 h 1726132"/>
              <a:gd name="connsiteX3" fmla="*/ 436161 w 1782952"/>
              <a:gd name="connsiteY3" fmla="*/ 1715386 h 1726132"/>
              <a:gd name="connsiteX4" fmla="*/ 1782952 w 1782952"/>
              <a:gd name="connsiteY4" fmla="*/ 1701209 h 1726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2952" h="1726132">
                <a:moveTo>
                  <a:pt x="315659" y="0"/>
                </a:moveTo>
                <a:cubicBezTo>
                  <a:pt x="180980" y="359144"/>
                  <a:pt x="46301" y="718289"/>
                  <a:pt x="10859" y="971107"/>
                </a:cubicBezTo>
                <a:cubicBezTo>
                  <a:pt x="-24583" y="1223925"/>
                  <a:pt x="32123" y="1392865"/>
                  <a:pt x="103007" y="1516911"/>
                </a:cubicBezTo>
                <a:cubicBezTo>
                  <a:pt x="173891" y="1640957"/>
                  <a:pt x="156170" y="1684670"/>
                  <a:pt x="436161" y="1715386"/>
                </a:cubicBezTo>
                <a:cubicBezTo>
                  <a:pt x="716152" y="1746102"/>
                  <a:pt x="1782952" y="1701209"/>
                  <a:pt x="1782952" y="1701209"/>
                </a:cubicBezTo>
              </a:path>
            </a:pathLst>
          </a:custGeom>
          <a:noFill/>
          <a:ln w="22225">
            <a:solidFill>
              <a:srgbClr val="E475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21" name="Freeform 20"/>
          <p:cNvSpPr/>
          <p:nvPr/>
        </p:nvSpPr>
        <p:spPr>
          <a:xfrm>
            <a:off x="6762307" y="4100198"/>
            <a:ext cx="2174959" cy="662633"/>
          </a:xfrm>
          <a:custGeom>
            <a:avLst/>
            <a:gdLst>
              <a:gd name="connsiteX0" fmla="*/ 2119423 w 2119423"/>
              <a:gd name="connsiteY0" fmla="*/ 660712 h 660712"/>
              <a:gd name="connsiteX1" fmla="*/ 1708298 w 2119423"/>
              <a:gd name="connsiteY1" fmla="*/ 185791 h 660712"/>
              <a:gd name="connsiteX2" fmla="*/ 1197935 w 2119423"/>
              <a:gd name="connsiteY2" fmla="*/ 1494 h 660712"/>
              <a:gd name="connsiteX3" fmla="*/ 0 w 2119423"/>
              <a:gd name="connsiteY3" fmla="*/ 270852 h 660712"/>
              <a:gd name="connsiteX0" fmla="*/ 2119423 w 2119423"/>
              <a:gd name="connsiteY0" fmla="*/ 660408 h 660408"/>
              <a:gd name="connsiteX1" fmla="*/ 1708298 w 2119423"/>
              <a:gd name="connsiteY1" fmla="*/ 185487 h 660408"/>
              <a:gd name="connsiteX2" fmla="*/ 1499270 w 2119423"/>
              <a:gd name="connsiteY2" fmla="*/ 172510 h 660408"/>
              <a:gd name="connsiteX3" fmla="*/ 1197935 w 2119423"/>
              <a:gd name="connsiteY3" fmla="*/ 1190 h 660408"/>
              <a:gd name="connsiteX4" fmla="*/ 0 w 2119423"/>
              <a:gd name="connsiteY4" fmla="*/ 270548 h 660408"/>
              <a:gd name="connsiteX0" fmla="*/ 2119423 w 2119423"/>
              <a:gd name="connsiteY0" fmla="*/ 621211 h 621211"/>
              <a:gd name="connsiteX1" fmla="*/ 1708298 w 2119423"/>
              <a:gd name="connsiteY1" fmla="*/ 146290 h 621211"/>
              <a:gd name="connsiteX2" fmla="*/ 1499270 w 2119423"/>
              <a:gd name="connsiteY2" fmla="*/ 133313 h 621211"/>
              <a:gd name="connsiteX3" fmla="*/ 1041194 w 2119423"/>
              <a:gd name="connsiteY3" fmla="*/ 1552 h 621211"/>
              <a:gd name="connsiteX4" fmla="*/ 0 w 2119423"/>
              <a:gd name="connsiteY4" fmla="*/ 231351 h 621211"/>
              <a:gd name="connsiteX0" fmla="*/ 2119423 w 2119423"/>
              <a:gd name="connsiteY0" fmla="*/ 649830 h 649830"/>
              <a:gd name="connsiteX1" fmla="*/ 1708298 w 2119423"/>
              <a:gd name="connsiteY1" fmla="*/ 174909 h 649830"/>
              <a:gd name="connsiteX2" fmla="*/ 1499270 w 2119423"/>
              <a:gd name="connsiteY2" fmla="*/ 161932 h 649830"/>
              <a:gd name="connsiteX3" fmla="*/ 1281194 w 2119423"/>
              <a:gd name="connsiteY3" fmla="*/ 16880 h 649830"/>
              <a:gd name="connsiteX4" fmla="*/ 1041194 w 2119423"/>
              <a:gd name="connsiteY4" fmla="*/ 30171 h 649830"/>
              <a:gd name="connsiteX5" fmla="*/ 0 w 2119423"/>
              <a:gd name="connsiteY5" fmla="*/ 259970 h 649830"/>
              <a:gd name="connsiteX0" fmla="*/ 2119423 w 2119423"/>
              <a:gd name="connsiteY0" fmla="*/ 649830 h 649830"/>
              <a:gd name="connsiteX1" fmla="*/ 1708298 w 2119423"/>
              <a:gd name="connsiteY1" fmla="*/ 174909 h 649830"/>
              <a:gd name="connsiteX2" fmla="*/ 1444751 w 2119423"/>
              <a:gd name="connsiteY2" fmla="*/ 168525 h 649830"/>
              <a:gd name="connsiteX3" fmla="*/ 1281194 w 2119423"/>
              <a:gd name="connsiteY3" fmla="*/ 16880 h 649830"/>
              <a:gd name="connsiteX4" fmla="*/ 1041194 w 2119423"/>
              <a:gd name="connsiteY4" fmla="*/ 30171 h 649830"/>
              <a:gd name="connsiteX5" fmla="*/ 0 w 2119423"/>
              <a:gd name="connsiteY5" fmla="*/ 259970 h 649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19423" h="649830">
                <a:moveTo>
                  <a:pt x="2119423" y="649830"/>
                </a:moveTo>
                <a:cubicBezTo>
                  <a:pt x="1990651" y="467304"/>
                  <a:pt x="1820743" y="255126"/>
                  <a:pt x="1708298" y="174909"/>
                </a:cubicBezTo>
                <a:cubicBezTo>
                  <a:pt x="1595853" y="94692"/>
                  <a:pt x="1513663" y="188270"/>
                  <a:pt x="1444751" y="168525"/>
                </a:cubicBezTo>
                <a:cubicBezTo>
                  <a:pt x="1375839" y="148780"/>
                  <a:pt x="1357540" y="38840"/>
                  <a:pt x="1281194" y="16880"/>
                </a:cubicBezTo>
                <a:cubicBezTo>
                  <a:pt x="1204848" y="-5080"/>
                  <a:pt x="1254726" y="-10344"/>
                  <a:pt x="1041194" y="30171"/>
                </a:cubicBezTo>
                <a:cubicBezTo>
                  <a:pt x="827662" y="70686"/>
                  <a:pt x="456609" y="132379"/>
                  <a:pt x="0" y="259970"/>
                </a:cubicBezTo>
              </a:path>
            </a:pathLst>
          </a:custGeom>
          <a:noFill/>
          <a:ln w="22225">
            <a:solidFill>
              <a:srgbClr val="E475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851E5E8-2ADF-7841-9F39-19DC4890BEC1}"/>
              </a:ext>
            </a:extLst>
          </p:cNvPr>
          <p:cNvSpPr txBox="1"/>
          <p:nvPr/>
        </p:nvSpPr>
        <p:spPr>
          <a:xfrm>
            <a:off x="1390224" y="5488656"/>
            <a:ext cx="95830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In a sense, a model is a condensation or compression of training data</a:t>
            </a:r>
          </a:p>
        </p:txBody>
      </p:sp>
    </p:spTree>
    <p:extLst>
      <p:ext uri="{BB962C8B-B14F-4D97-AF65-F5344CB8AC3E}">
        <p14:creationId xmlns:p14="http://schemas.microsoft.com/office/powerpoint/2010/main" val="16816471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(</a:t>
            </a:r>
            <a:r>
              <a:rPr lang="en-US" i="1" dirty="0"/>
              <a:t>fitting</a:t>
            </a:r>
            <a:r>
              <a:rPr lang="en-US" dirty="0"/>
              <a:t>) a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623813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Distill training data into model </a:t>
            </a:r>
            <a:r>
              <a:rPr lang="en-US" i="1" dirty="0"/>
              <a:t>parameters</a:t>
            </a:r>
          </a:p>
          <a:p>
            <a:r>
              <a:rPr lang="en-US" i="1" dirty="0"/>
              <a:t>Hyperparameters</a:t>
            </a:r>
            <a:r>
              <a:rPr lang="en-US" dirty="0"/>
              <a:t> control distillation,</a:t>
            </a:r>
            <a:br>
              <a:rPr lang="en-US" dirty="0"/>
            </a:br>
            <a:r>
              <a:rPr lang="en-US" i="1" dirty="0"/>
              <a:t>parameters</a:t>
            </a:r>
            <a:r>
              <a:rPr lang="en-US" dirty="0"/>
              <a:t> are the condensate</a:t>
            </a:r>
          </a:p>
          <a:p>
            <a:r>
              <a:rPr lang="en-US" dirty="0"/>
              <a:t>Parameters:</a:t>
            </a:r>
          </a:p>
          <a:p>
            <a:pPr lvl="1"/>
            <a:r>
              <a:rPr lang="en-US" dirty="0"/>
              <a:t>beta coefficients for linear model</a:t>
            </a:r>
          </a:p>
          <a:p>
            <a:pPr lvl="1"/>
            <a:r>
              <a:rPr lang="en-US" dirty="0"/>
              <a:t>tree structure (split </a:t>
            </a:r>
            <a:r>
              <a:rPr lang="en-US" dirty="0" err="1"/>
              <a:t>vars</a:t>
            </a:r>
            <a:r>
              <a:rPr lang="en-US" dirty="0"/>
              <a:t>/</a:t>
            </a:r>
            <a:r>
              <a:rPr lang="en-US" dirty="0" err="1"/>
              <a:t>vals</a:t>
            </a:r>
            <a:r>
              <a:rPr lang="en-US" dirty="0"/>
              <a:t>, …) for decision tree</a:t>
            </a:r>
          </a:p>
          <a:p>
            <a:pPr lvl="1"/>
            <a:r>
              <a:rPr lang="en-US" dirty="0" err="1"/>
              <a:t>kNN</a:t>
            </a:r>
            <a:r>
              <a:rPr lang="en-US" dirty="0"/>
              <a:t> is extreme where data are the parameters</a:t>
            </a:r>
          </a:p>
          <a:p>
            <a:r>
              <a:rPr lang="en-US" dirty="0"/>
              <a:t>Hyperparameters: num trees, learning rate, …</a:t>
            </a:r>
          </a:p>
          <a:p>
            <a:r>
              <a:rPr lang="en-US" dirty="0"/>
              <a:t>A </a:t>
            </a:r>
            <a:r>
              <a:rPr lang="en-US" i="1" dirty="0"/>
              <a:t>model</a:t>
            </a:r>
            <a:r>
              <a:rPr lang="en-US" dirty="0"/>
              <a:t> = algorithm + parameters</a:t>
            </a:r>
          </a:p>
          <a:p>
            <a:r>
              <a:rPr lang="en-US" dirty="0"/>
              <a:t>Algorithm could be linear math equation</a:t>
            </a:r>
            <a:br>
              <a:rPr lang="en-US" dirty="0"/>
            </a:br>
            <a:r>
              <a:rPr lang="en-US" dirty="0"/>
              <a:t>or decision tree walker </a:t>
            </a:r>
            <a:r>
              <a:rPr lang="en-US" dirty="0" err="1"/>
              <a:t>etc</a:t>
            </a:r>
            <a:r>
              <a:rPr lang="en-US" dirty="0"/>
              <a:t>…</a:t>
            </a:r>
          </a:p>
          <a:p>
            <a:r>
              <a:rPr lang="en-US" dirty="0"/>
              <a:t>Training is usually a lossy compression;</a:t>
            </a:r>
            <a:br>
              <a:rPr lang="en-US" dirty="0"/>
            </a:br>
            <a:r>
              <a:rPr lang="en-US" dirty="0"/>
              <a:t>e.g., linear regression of 2 </a:t>
            </a:r>
            <a:r>
              <a:rPr lang="en-US" dirty="0" err="1"/>
              <a:t>vars</a:t>
            </a:r>
            <a:r>
              <a:rPr lang="en-US" dirty="0"/>
              <a:t> condenses </a:t>
            </a:r>
            <a:br>
              <a:rPr lang="en-US" dirty="0"/>
            </a:br>
            <a:r>
              <a:rPr lang="en-US" dirty="0"/>
              <a:t>any amount of data down to 3 floats!!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1424" y="1825626"/>
            <a:ext cx="3800748" cy="3748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9866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A good model is </a:t>
            </a:r>
            <a:r>
              <a:rPr lang="en-US" u="sng" dirty="0"/>
              <a:t>all about the features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937240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Good features are usually more important than the model</a:t>
            </a:r>
          </a:p>
          <a:p>
            <a:r>
              <a:rPr lang="en-US" dirty="0"/>
              <a:t>Example: 3-word voice recognition, HMM vs </a:t>
            </a:r>
            <a:r>
              <a:rPr lang="en-US" dirty="0" err="1"/>
              <a:t>Rocchio</a:t>
            </a:r>
            <a:endParaRPr lang="en-US" dirty="0"/>
          </a:p>
          <a:p>
            <a:r>
              <a:rPr lang="en-US" dirty="0"/>
              <a:t>Focus on </a:t>
            </a:r>
            <a:r>
              <a:rPr lang="en-US" i="1" dirty="0"/>
              <a:t>feature engineering </a:t>
            </a:r>
            <a:r>
              <a:rPr lang="en-US" dirty="0"/>
              <a:t>not choosing the model</a:t>
            </a:r>
          </a:p>
          <a:p>
            <a:r>
              <a:rPr lang="en-US" dirty="0"/>
              <a:t>Your default models:</a:t>
            </a:r>
          </a:p>
          <a:p>
            <a:pPr lvl="1"/>
            <a:r>
              <a:rPr lang="en-US" dirty="0"/>
              <a:t>For </a:t>
            </a:r>
            <a:r>
              <a:rPr lang="en-US" i="1" dirty="0"/>
              <a:t>structured</a:t>
            </a:r>
            <a:r>
              <a:rPr lang="en-US" dirty="0"/>
              <a:t> data, use </a:t>
            </a:r>
            <a:r>
              <a:rPr lang="en-US" i="1" dirty="0"/>
              <a:t>random forests </a:t>
            </a:r>
            <a:r>
              <a:rPr lang="en-US" dirty="0"/>
              <a:t>or </a:t>
            </a:r>
            <a:r>
              <a:rPr lang="en-US" i="1" dirty="0"/>
              <a:t>boosted trees</a:t>
            </a:r>
            <a:endParaRPr lang="en-US" dirty="0"/>
          </a:p>
          <a:p>
            <a:pPr lvl="1"/>
            <a:r>
              <a:rPr lang="en-US" dirty="0"/>
              <a:t>For </a:t>
            </a:r>
            <a:r>
              <a:rPr lang="en-US" i="1" dirty="0"/>
              <a:t>unstructured</a:t>
            </a:r>
            <a:r>
              <a:rPr lang="en-US" dirty="0"/>
              <a:t> (like images), use </a:t>
            </a:r>
            <a:r>
              <a:rPr lang="en-US" i="1" dirty="0"/>
              <a:t>neural networks</a:t>
            </a:r>
            <a:r>
              <a:rPr lang="en-US" dirty="0"/>
              <a:t> (nets of linear models)</a:t>
            </a:r>
          </a:p>
          <a:p>
            <a:r>
              <a:rPr lang="en-US" dirty="0"/>
              <a:t>Generally speaking, these models are tolerant of noise and superfluous features </a:t>
            </a:r>
          </a:p>
          <a:p>
            <a:r>
              <a:rPr lang="en-US" dirty="0"/>
              <a:t>Means we can throw every feature we can think of at model</a:t>
            </a:r>
          </a:p>
          <a:p>
            <a:r>
              <a:rPr lang="en-US" dirty="0"/>
              <a:t>Caveat: deep learning computes its own features from raw data</a:t>
            </a:r>
          </a:p>
        </p:txBody>
      </p:sp>
    </p:spTree>
    <p:extLst>
      <p:ext uri="{BB962C8B-B14F-4D97-AF65-F5344CB8AC3E}">
        <p14:creationId xmlns:p14="http://schemas.microsoft.com/office/powerpoint/2010/main" val="11525663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sf" id="{A291714E-D792-6043-B4EF-65EF2F87B769}" vid="{96EE3A04-EE60-9E4C-8038-064EAFFB50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usf</Template>
  <TotalTime>2311</TotalTime>
  <Words>1186</Words>
  <Application>Microsoft Macintosh PowerPoint</Application>
  <PresentationFormat>Widescreen</PresentationFormat>
  <Paragraphs>137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Cambria Math</vt:lpstr>
      <vt:lpstr>Monaco</vt:lpstr>
      <vt:lpstr>Office Theme</vt:lpstr>
      <vt:lpstr>An Introduction to Machine Learning</vt:lpstr>
      <vt:lpstr>Course topics</vt:lpstr>
      <vt:lpstr>Before we jump in…</vt:lpstr>
      <vt:lpstr>Central problem of machine learning </vt:lpstr>
      <vt:lpstr>Regressor vs Classifier; 2 sides of same coin</vt:lpstr>
      <vt:lpstr>Different models have different surfaces</vt:lpstr>
      <vt:lpstr>The model is just the decision surface(s)</vt:lpstr>
      <vt:lpstr>Training (fitting) a model</vt:lpstr>
      <vt:lpstr> A good model is all about the features</vt:lpstr>
      <vt:lpstr>Feature engineering</vt:lpstr>
      <vt:lpstr>What training, prediction look like in code</vt:lpstr>
      <vt:lpstr>Is our model any good?</vt:lpstr>
      <vt:lpstr>Train, validate, test</vt:lpstr>
      <vt:lpstr>Simplified ML process</vt:lpstr>
      <vt:lpstr>Your model development environment</vt:lpstr>
      <vt:lpstr>Your library development environment</vt:lpstr>
      <vt:lpstr>Getting started in MSDS621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And Introduction to Machine Learning</dc:title>
  <dc:creator>Microsoft Office User</dc:creator>
  <cp:lastModifiedBy>Terence Parr</cp:lastModifiedBy>
  <cp:revision>137</cp:revision>
  <cp:lastPrinted>2021-01-23T22:43:34Z</cp:lastPrinted>
  <dcterms:created xsi:type="dcterms:W3CDTF">2019-07-16T18:08:47Z</dcterms:created>
  <dcterms:modified xsi:type="dcterms:W3CDTF">2021-01-26T18:44:42Z</dcterms:modified>
</cp:coreProperties>
</file>